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7" r:id="rId2"/>
    <p:sldId id="274" r:id="rId3"/>
    <p:sldId id="280" r:id="rId4"/>
    <p:sldId id="275" r:id="rId5"/>
    <p:sldId id="282" r:id="rId6"/>
    <p:sldId id="281" r:id="rId7"/>
    <p:sldId id="27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5088" autoAdjust="0"/>
  </p:normalViewPr>
  <p:slideViewPr>
    <p:cSldViewPr snapToGrid="0">
      <p:cViewPr varScale="1">
        <p:scale>
          <a:sx n="85" d="100"/>
          <a:sy n="85" d="100"/>
        </p:scale>
        <p:origin x="1536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6/30/2020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6/30/2020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Shells will be replaced with MOF ®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75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4B4B4B"/>
                </a:solidFill>
                <a:latin typeface="Arial" panose="020B0604020202020204" pitchFamily="34" charset="0"/>
              </a:rPr>
              <a:t>Strengths of the BRC standard include highly detailed descriptions of process and hygiene control – this provides management and employees with clear expectations of the day-to-day actions that will contribute to the overall </a:t>
            </a:r>
            <a:r>
              <a:rPr lang="en-US" b="1" dirty="0">
                <a:solidFill>
                  <a:srgbClr val="115278"/>
                </a:solidFill>
                <a:latin typeface="Arial" panose="020B0604020202020204" pitchFamily="34" charset="0"/>
                <a:hlinkClick r:id="rId3"/>
              </a:rPr>
              <a:t>food safety</a:t>
            </a:r>
            <a:r>
              <a:rPr lang="en-US" dirty="0">
                <a:solidFill>
                  <a:srgbClr val="4B4B4B"/>
                </a:solidFill>
                <a:latin typeface="Arial" panose="020B0604020202020204" pitchFamily="34" charset="0"/>
              </a:rPr>
              <a:t> strategy. In other words, highly applicable information that employees can use to deal with real-world situations.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260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167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mike – let him speak about specifics related to the Canadian standards (stocking density, Feed, antibiotics)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53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screen of the logo as a background</a:t>
            </a:r>
          </a:p>
          <a:p>
            <a:r>
              <a:rPr lang="en-US" dirty="0"/>
              <a:t>Contact information – MOF address, email, 9200 phone #, website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56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up of colorful seashell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4624183"/>
          </a:xfrm>
          <a:prstGeom prst="rect">
            <a:avLst/>
          </a:prstGeom>
        </p:spPr>
      </p:pic>
      <p:sp useBgFill="1">
        <p:nvSpPr>
          <p:cNvPr id="7" name="Rectangle 6"/>
          <p:cNvSpPr/>
          <p:nvPr/>
        </p:nvSpPr>
        <p:spPr bwMode="white">
          <a:xfrm>
            <a:off x="0" y="3074521"/>
            <a:ext cx="12201888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3937321"/>
            <a:ext cx="9601200" cy="162527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3814" y="5641975"/>
            <a:ext cx="9601200" cy="9141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E</a:t>
            </a:r>
            <a:r>
              <a:rPr dirty="0"/>
              <a:t>dit Master subtitle style</a:t>
            </a:r>
          </a:p>
        </p:txBody>
      </p:sp>
      <p:sp>
        <p:nvSpPr>
          <p:cNvPr id="10" name="Freeform 9"/>
          <p:cNvSpPr/>
          <p:nvPr/>
        </p:nvSpPr>
        <p:spPr>
          <a:xfrm rot="21388434">
            <a:off x="12235" y="2969834"/>
            <a:ext cx="12169907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chemeClr val="bg2">
                  <a:lumMod val="92000"/>
                </a:schemeClr>
              </a:gs>
              <a:gs pos="37000">
                <a:schemeClr val="bg2">
                  <a:alpha val="90000"/>
                  <a:lumMod val="91000"/>
                </a:schemeClr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dirty="0"/>
          </a:p>
        </p:txBody>
      </p:sp>
      <p:sp>
        <p:nvSpPr>
          <p:cNvPr id="11" name="Freeform 10"/>
          <p:cNvSpPr/>
          <p:nvPr/>
        </p:nvSpPr>
        <p:spPr>
          <a:xfrm rot="21388434">
            <a:off x="29672" y="2764068"/>
            <a:ext cx="12205856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dirty="0"/>
          </a:p>
        </p:txBody>
      </p:sp>
      <p:sp>
        <p:nvSpPr>
          <p:cNvPr id="12" name="Freeform 11"/>
          <p:cNvSpPr/>
          <p:nvPr/>
        </p:nvSpPr>
        <p:spPr>
          <a:xfrm rot="21388434">
            <a:off x="-4585" y="3108508"/>
            <a:ext cx="12215153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1828801"/>
            <a:ext cx="9601198" cy="3962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6/30/2020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6/30/2020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6/30/2020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928553"/>
            <a:ext cx="9601200" cy="226244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267200"/>
            <a:ext cx="9601200" cy="934527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6/30/2020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3962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0767" y="1828800"/>
            <a:ext cx="464820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72D1-64D5-4552-ACDD-1CCE5F7F800D}" type="datetimeFigureOut">
              <a:rPr lang="en-US"/>
              <a:t>6/30/2020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F29E-967E-4B69-BEAA-E3504E43784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69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777042"/>
            <a:ext cx="4645152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781300"/>
            <a:ext cx="4645152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2" y="1777042"/>
            <a:ext cx="4645152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2" y="2781300"/>
            <a:ext cx="4645152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6/30/2020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6/30/2020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6/30/2020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533400"/>
            <a:ext cx="4572001" cy="2743199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7213" y="533401"/>
            <a:ext cx="5943603" cy="5257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3429000"/>
            <a:ext cx="4572000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6/30/2020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9050" y="533401"/>
            <a:ext cx="4573192" cy="274319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3"/>
            <a:ext cx="6553318" cy="6004510"/>
          </a:xfrm>
          <a:custGeom>
            <a:avLst/>
            <a:gdLst/>
            <a:ahLst/>
            <a:cxnLst/>
            <a:rect l="l" t="t" r="r" b="b"/>
            <a:pathLst>
              <a:path w="6551611" h="6004510">
                <a:moveTo>
                  <a:pt x="0" y="0"/>
                </a:moveTo>
                <a:lnTo>
                  <a:pt x="6551611" y="0"/>
                </a:lnTo>
                <a:lnTo>
                  <a:pt x="6551611" y="6004510"/>
                </a:lnTo>
                <a:cubicBezTo>
                  <a:pt x="4321482" y="5960049"/>
                  <a:pt x="2628293" y="5340418"/>
                  <a:pt x="0" y="576865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9049" y="3429001"/>
            <a:ext cx="4573191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6/30/2020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30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4585" y="5374939"/>
            <a:ext cx="12240113" cy="1559261"/>
            <a:chOff x="-4585" y="2764068"/>
            <a:chExt cx="12240113" cy="1559261"/>
          </a:xfrm>
        </p:grpSpPr>
        <p:sp>
          <p:nvSpPr>
            <p:cNvPr id="9" name="Freeform 8"/>
            <p:cNvSpPr/>
            <p:nvPr/>
          </p:nvSpPr>
          <p:spPr>
            <a:xfrm rot="21388434">
              <a:off x="12235" y="2982534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chemeClr val="bg2">
                    <a:lumMod val="92000"/>
                  </a:schemeClr>
                </a:gs>
                <a:gs pos="37000">
                  <a:schemeClr val="bg2">
                    <a:alpha val="90000"/>
                    <a:lumMod val="91000"/>
                  </a:schemeClr>
                </a:gs>
                <a:gs pos="100000">
                  <a:schemeClr val="bg2">
                    <a:lumMod val="80000"/>
                    <a:lumOff val="20000"/>
                  </a:schemeClr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dirty="0"/>
            </a:p>
          </p:txBody>
        </p:sp>
        <p:sp>
          <p:nvSpPr>
            <p:cNvPr id="10" name="Freeform 9"/>
            <p:cNvSpPr/>
            <p:nvPr/>
          </p:nvSpPr>
          <p:spPr>
            <a:xfrm rot="21388434">
              <a:off x="29672" y="2764068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dirty="0"/>
            </a:p>
          </p:txBody>
        </p:sp>
        <p:sp>
          <p:nvSpPr>
            <p:cNvPr id="11" name="Freeform 10"/>
            <p:cNvSpPr/>
            <p:nvPr/>
          </p:nvSpPr>
          <p:spPr>
            <a:xfrm rot="21388434">
              <a:off x="-4585" y="3108508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chemeClr val="bg2">
                    <a:alpha val="82000"/>
                    <a:lumMod val="87000"/>
                    <a:lumOff val="13000"/>
                  </a:schemeClr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4" y="1828801"/>
            <a:ext cx="9601198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9152" y="6400800"/>
            <a:ext cx="595483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510" y="6400800"/>
            <a:ext cx="154866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18310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031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74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31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about:blank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FFB6CC1-7522-4EF7-9342-AC6419C7B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105" y="135467"/>
            <a:ext cx="9549790" cy="5300133"/>
          </a:xfrm>
          <a:prstGeom prst="rect">
            <a:avLst/>
          </a:prstGeom>
          <a:noFill/>
        </p:spPr>
      </p:pic>
      <p:sp>
        <p:nvSpPr>
          <p:cNvPr id="4" name="Subtitle 3"/>
          <p:cNvSpPr>
            <a:spLocks noGrp="1"/>
          </p:cNvSpPr>
          <p:nvPr>
            <p:ph sz="half" idx="2"/>
          </p:nvPr>
        </p:nvSpPr>
        <p:spPr>
          <a:xfrm>
            <a:off x="2634317" y="5557075"/>
            <a:ext cx="6923366" cy="8001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ctr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0099"/>
                </a:solidFill>
              </a:rPr>
              <a:t>Our Mission: To support sustainable development of aquaculture through education and research.</a:t>
            </a:r>
          </a:p>
        </p:txBody>
      </p:sp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food&#10;&#10;Description automatically generated">
            <a:extLst>
              <a:ext uri="{FF2B5EF4-FFF2-40B4-BE49-F238E27FC236}">
                <a16:creationId xmlns:a16="http://schemas.microsoft.com/office/drawing/2014/main" id="{57FE81B7-87E1-4E1C-9075-2FD88B559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601" y="-4479419"/>
            <a:ext cx="18999202" cy="1581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8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53318" y="0"/>
            <a:ext cx="5638682" cy="7366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0099"/>
                </a:solidFill>
                <a:latin typeface="Gill Sans Nova" panose="020B0602020104020203" pitchFamily="34" charset="0"/>
              </a:rPr>
              <a:t>Why are Organics Important?</a:t>
            </a:r>
          </a:p>
        </p:txBody>
      </p:sp>
      <p:pic>
        <p:nvPicPr>
          <p:cNvPr id="5" name="Picture Placeholder 4" descr="A toddler and a young girl holding hands on beach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" r="1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1983" y="816802"/>
            <a:ext cx="5081351" cy="600286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99"/>
                </a:solidFill>
                <a:latin typeface="Gill Sans Nova" panose="020B0602020104020203" pitchFamily="34" charset="0"/>
              </a:rPr>
              <a:t>Currently in the United States, there is no program or standards established to certify farmed seafood as Organic.</a:t>
            </a:r>
          </a:p>
          <a:p>
            <a:r>
              <a:rPr lang="en-US" dirty="0">
                <a:solidFill>
                  <a:srgbClr val="000099"/>
                </a:solidFill>
                <a:latin typeface="Gill Sans Nova" panose="020B0602020104020203" pitchFamily="34" charset="0"/>
              </a:rPr>
              <a:t>Canadian Organic Standards were established in 2012, revised in 2018 and include standards to certify farmed finfish and shellfish. </a:t>
            </a:r>
          </a:p>
          <a:p>
            <a:r>
              <a:rPr lang="en-US" dirty="0">
                <a:solidFill>
                  <a:srgbClr val="000099"/>
                </a:solidFill>
                <a:latin typeface="Gill Sans Nova" panose="020B0602020104020203" pitchFamily="34" charset="0"/>
              </a:rPr>
              <a:t>“Organic aquaculture is a holistic system designed to optimize the productivity and fitness of the aquatic ecosystem, including benthic organisms on the ocean floor, seaweeds, aquatic plants, and aquaculture animals and people.” – Tim Rundle April 2016 Growing Organic.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99"/>
                </a:solidFill>
                <a:latin typeface="Gill Sans Nova" panose="020B0602020104020203" pitchFamily="34" charset="0"/>
              </a:rPr>
              <a:t>Universal Understanding &amp; Acceptance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99"/>
                </a:solidFill>
                <a:latin typeface="Gill Sans Nova" panose="020B0602020104020203" pitchFamily="34" charset="0"/>
              </a:rPr>
              <a:t>Promote U.S. Seafood &amp; Responsible Farming</a:t>
            </a:r>
          </a:p>
          <a:p>
            <a:endParaRPr lang="en-US" dirty="0">
              <a:solidFill>
                <a:srgbClr val="000099"/>
              </a:solidFill>
              <a:latin typeface="Gill Sans Nova" panose="020B0602020104020203" pitchFamily="34" charset="0"/>
            </a:endParaRPr>
          </a:p>
          <a:p>
            <a:endParaRPr lang="en-US" dirty="0">
              <a:solidFill>
                <a:srgbClr val="000099"/>
              </a:solidFill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67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2" y="0"/>
            <a:ext cx="9601200" cy="8128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99"/>
                </a:solidFill>
                <a:latin typeface="Gill Sans Nova" panose="020B0602020104020203" pitchFamily="34" charset="0"/>
              </a:rPr>
              <a:t>Seafood Consumption Stats</a:t>
            </a:r>
          </a:p>
        </p:txBody>
      </p:sp>
      <p:pic>
        <p:nvPicPr>
          <p:cNvPr id="6" name="Picture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CD0F188A-3448-4813-824F-DEBBF3B6B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79" y="1154623"/>
            <a:ext cx="10041467" cy="570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5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01E04144-9E5A-4EA0-838B-BD74C56EA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255" y="0"/>
            <a:ext cx="8731489" cy="6858000"/>
          </a:xfrm>
        </p:spPr>
      </p:pic>
    </p:spTree>
    <p:extLst>
      <p:ext uri="{BB962C8B-B14F-4D97-AF65-F5344CB8AC3E}">
        <p14:creationId xmlns:p14="http://schemas.microsoft.com/office/powerpoint/2010/main" val="289454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F0B6B-1C6B-486E-B52C-18C6CB058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767" y="26083"/>
            <a:ext cx="9601200" cy="101249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99"/>
                </a:solidFill>
              </a:rPr>
              <a:t>Organics in the Future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EF541-BD47-4D67-A5A9-F184669D9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3035" y="1033803"/>
            <a:ext cx="4648199" cy="835378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99"/>
                </a:solidFill>
              </a:rPr>
              <a:t> United Nations Sustainable Development Goals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5629E-9AE9-4146-A889-5E932D70E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0768" y="1033803"/>
            <a:ext cx="4648200" cy="835378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99"/>
                </a:solidFill>
              </a:rPr>
              <a:t> Climate Change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8" name="Picture 7" descr="A picture containing grass, outdoor&#10;&#10;Description automatically generated">
            <a:extLst>
              <a:ext uri="{FF2B5EF4-FFF2-40B4-BE49-F238E27FC236}">
                <a16:creationId xmlns:a16="http://schemas.microsoft.com/office/drawing/2014/main" id="{A6776932-5AC5-4BF3-A690-091FF946B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60" y="1854250"/>
            <a:ext cx="10544480" cy="497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9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73099" y="435356"/>
            <a:ext cx="8525933" cy="660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99"/>
                </a:solidFill>
                <a:latin typeface="Gill Sans Nova" panose="020B0602020104020203" pitchFamily="34" charset="0"/>
              </a:rPr>
              <a:t>Canadian Organic Standards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65656"/>
            <a:ext cx="7179734" cy="1600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99"/>
                </a:solidFill>
                <a:latin typeface="Gill Sans Nova" panose="020B0602020104020203" pitchFamily="34" charset="0"/>
              </a:rPr>
              <a:t> Stocking Density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99"/>
                </a:solidFill>
                <a:latin typeface="Gill Sans Nova" panose="020B0602020104020203" pitchFamily="34" charset="0"/>
              </a:rPr>
              <a:t> Use of antibiotics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99"/>
                </a:solidFill>
                <a:latin typeface="Gill Sans Nova" panose="020B0602020104020203" pitchFamily="34" charset="0"/>
              </a:rPr>
              <a:t> Feed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0099"/>
              </a:solidFill>
              <a:latin typeface="Gill Sans Nova" panose="020B0602020104020203" pitchFamily="34" charset="0"/>
            </a:endParaRPr>
          </a:p>
          <a:p>
            <a:endParaRPr lang="en-US" dirty="0">
              <a:solidFill>
                <a:srgbClr val="000099"/>
              </a:solidFill>
              <a:latin typeface="Gill Sans Nova" panose="020B0602020104020203" pitchFamily="34" charset="0"/>
            </a:endParaRPr>
          </a:p>
        </p:txBody>
      </p:sp>
      <p:pic>
        <p:nvPicPr>
          <p:cNvPr id="8" name="Picture 7" descr="A boat on a body of water&#10;&#10;Description automatically generated">
            <a:extLst>
              <a:ext uri="{FF2B5EF4-FFF2-40B4-BE49-F238E27FC236}">
                <a16:creationId xmlns:a16="http://schemas.microsoft.com/office/drawing/2014/main" id="{EB3F1470-70FA-41C9-828B-33090EE79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734" y="0"/>
            <a:ext cx="5012266" cy="6858000"/>
          </a:xfrm>
          <a:prstGeom prst="rect">
            <a:avLst/>
          </a:prstGeom>
        </p:spPr>
      </p:pic>
      <p:pic>
        <p:nvPicPr>
          <p:cNvPr id="10" name="Picture 9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27C54BF6-24E3-4772-9BBA-8400D61C4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5856"/>
            <a:ext cx="7179734" cy="370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2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DD31F2E4-4A16-47B7-A4ED-49B3A1DFF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CCCE106-6957-4F18-B1CB-553E8474073D}"/>
              </a:ext>
            </a:extLst>
          </p:cNvPr>
          <p:cNvSpPr txBox="1"/>
          <p:nvPr/>
        </p:nvSpPr>
        <p:spPr>
          <a:xfrm>
            <a:off x="-1" y="5562137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99"/>
                </a:solidFill>
              </a:rPr>
              <a:t>MannaOceanFoundation.com</a:t>
            </a:r>
            <a:br>
              <a:rPr lang="en-US" dirty="0">
                <a:solidFill>
                  <a:srgbClr val="000099"/>
                </a:solidFill>
              </a:rPr>
            </a:br>
            <a:r>
              <a:rPr lang="en-US" dirty="0">
                <a:solidFill>
                  <a:srgbClr val="000099"/>
                </a:solidFill>
                <a:hlinkClick r:id="rId4"/>
              </a:rPr>
              <a:t>Info@mannaoceanfoundation.com</a:t>
            </a:r>
            <a:br>
              <a:rPr lang="en-US" dirty="0">
                <a:solidFill>
                  <a:srgbClr val="000099"/>
                </a:solidFill>
              </a:rPr>
            </a:br>
            <a:r>
              <a:rPr lang="en-US" dirty="0">
                <a:solidFill>
                  <a:srgbClr val="000099"/>
                </a:solidFill>
              </a:rPr>
              <a:t>22 inlet road west, Hampton Bays New York  11946</a:t>
            </a:r>
          </a:p>
          <a:p>
            <a:pPr algn="ctr"/>
            <a:r>
              <a:rPr lang="en-US" dirty="0">
                <a:solidFill>
                  <a:srgbClr val="000099"/>
                </a:solidFill>
              </a:rPr>
              <a:t>Office – 631-653-9200</a:t>
            </a:r>
          </a:p>
        </p:txBody>
      </p:sp>
    </p:spTree>
    <p:extLst>
      <p:ext uri="{BB962C8B-B14F-4D97-AF65-F5344CB8AC3E}">
        <p14:creationId xmlns:p14="http://schemas.microsoft.com/office/powerpoint/2010/main" val="415952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ashells 16x9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ashells nature presentation (widescreen).potx" id="{E6B84A40-AED6-4169-B416-9F411F9C11B8}" vid="{719C1255-A7E7-42CE-9EEC-76ECFA1A94CA}"/>
    </a:ext>
  </a:extLst>
</a:theme>
</file>

<file path=ppt/theme/theme2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277</Words>
  <Application>Microsoft Office PowerPoint</Application>
  <PresentationFormat>Widescreen</PresentationFormat>
  <Paragraphs>27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Corbel</vt:lpstr>
      <vt:lpstr>Gill Sans Nova</vt:lpstr>
      <vt:lpstr>Wingdings</vt:lpstr>
      <vt:lpstr>Seashells 16x9</vt:lpstr>
      <vt:lpstr>PowerPoint Presentation</vt:lpstr>
      <vt:lpstr>PowerPoint Presentation</vt:lpstr>
      <vt:lpstr>Why are Organics Important?</vt:lpstr>
      <vt:lpstr>Seafood Consumption Stats</vt:lpstr>
      <vt:lpstr>PowerPoint Presentation</vt:lpstr>
      <vt:lpstr>Organics in the Future </vt:lpstr>
      <vt:lpstr>Canadian Organic Standards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Valentina Hadland</dc:creator>
  <cp:lastModifiedBy>Valentina Hadland</cp:lastModifiedBy>
  <cp:revision>2</cp:revision>
  <dcterms:created xsi:type="dcterms:W3CDTF">2020-01-29T19:11:45Z</dcterms:created>
  <dcterms:modified xsi:type="dcterms:W3CDTF">2020-06-30T17:38:14Z</dcterms:modified>
</cp:coreProperties>
</file>